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57" r:id="rId4"/>
    <p:sldId id="258" r:id="rId5"/>
    <p:sldId id="263" r:id="rId6"/>
    <p:sldId id="259" r:id="rId7"/>
    <p:sldId id="261" r:id="rId8"/>
    <p:sldId id="262" r:id="rId9"/>
    <p:sldId id="269" r:id="rId10"/>
    <p:sldId id="266" r:id="rId11"/>
    <p:sldId id="277" r:id="rId12"/>
    <p:sldId id="270" r:id="rId13"/>
    <p:sldId id="276" r:id="rId14"/>
    <p:sldId id="268" r:id="rId15"/>
    <p:sldId id="271" r:id="rId16"/>
    <p:sldId id="272" r:id="rId17"/>
    <p:sldId id="273" r:id="rId18"/>
    <p:sldId id="267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-90" y="-3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C6F549-E55E-4D12-B272-6C9024E17F87}" type="datetimeFigureOut">
              <a:rPr lang="en-US"/>
              <a:pPr/>
              <a:t>3/30/2015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5D52F-C583-482A-84E4-09B0A8397D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200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96998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12429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5010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5377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96227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74466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9450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8363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486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9268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3305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33191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852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6637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91023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5748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20465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4547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8459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5D52F-C583-482A-84E4-09B0A8397D90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1732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pPr/>
              <a:t>3/30/2015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ugmap.m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6432" y="2609649"/>
            <a:ext cx="9144000" cy="3157745"/>
          </a:xfrm>
        </p:spPr>
        <p:txBody>
          <a:bodyPr/>
          <a:lstStyle/>
          <a:p>
            <a:r>
              <a:rPr lang="en-US" sz="7200"/>
              <a:t>Dynamic Noise and</a:t>
            </a:r>
            <a:br>
              <a:rPr lang="en-US" sz="7200"/>
            </a:br>
            <a:r>
              <a:rPr lang="en-US" sz="7200"/>
              <a:t> Pollution Street Map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46694" y="4403348"/>
            <a:ext cx="9144000" cy="754025"/>
          </a:xfrm>
        </p:spPr>
        <p:txBody>
          <a:bodyPr/>
          <a:lstStyle/>
          <a:p>
            <a:r>
              <a:rPr lang="en-US"/>
              <a:t>using the Smart Citizen Kit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271222" y="5168948"/>
            <a:ext cx="2743200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400" dirty="0"/>
              <a:t>Peter </a:t>
            </a:r>
            <a:r>
              <a:rPr lang="en-US" sz="2400" dirty="0" smtClean="0"/>
              <a:t> </a:t>
            </a:r>
            <a:r>
              <a:rPr lang="en-US" sz="2400" dirty="0" err="1" smtClean="0"/>
              <a:t>Yordanov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139376" y="6084705"/>
            <a:ext cx="656989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Supervisors: Dr. </a:t>
            </a:r>
            <a:r>
              <a:rPr lang="en-US" sz="2400" dirty="0" err="1"/>
              <a:t>Iadh</a:t>
            </a:r>
            <a:r>
              <a:rPr lang="en-US" sz="2400" dirty="0"/>
              <a:t> </a:t>
            </a:r>
            <a:r>
              <a:rPr lang="en-US" sz="2400" dirty="0" err="1"/>
              <a:t>Ounis</a:t>
            </a:r>
            <a:r>
              <a:rPr lang="en-US" sz="2400" dirty="0"/>
              <a:t> and Richard </a:t>
            </a:r>
            <a:r>
              <a:rPr lang="en-US" sz="2400" dirty="0" err="1"/>
              <a:t>McCreadie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7562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Server </a:t>
            </a:r>
          </a:p>
        </p:txBody>
      </p:sp>
      <p:pic>
        <p:nvPicPr>
          <p:cNvPr id="4" name="Picture 3" descr="dp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42" y="1841699"/>
            <a:ext cx="2571750" cy="4114800"/>
          </a:xfrm>
          <a:prstGeom prst="rect">
            <a:avLst/>
          </a:prstGeom>
        </p:spPr>
      </p:pic>
      <p:pic>
        <p:nvPicPr>
          <p:cNvPr id="9" name="Picture 8" descr="loc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860" y="1811173"/>
            <a:ext cx="2571750" cy="41148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93655" y="2411492"/>
            <a:ext cx="5309340" cy="28257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Data points are aggregated on the Glasgow University campus map</a:t>
            </a:r>
            <a:br>
              <a:rPr lang="en-US"/>
            </a:br>
            <a:endParaRPr lang="en-US"/>
          </a:p>
          <a:p>
            <a:r>
              <a:rPr lang="en-US"/>
              <a:t>Route information (including estimated distance and walking duratiuon) and user navigation (red dot) is also available</a:t>
            </a:r>
            <a:br>
              <a:rPr lang="en-US"/>
            </a:b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57670" y="6013468"/>
            <a:ext cx="260072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Data readings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57506" y="5982954"/>
            <a:ext cx="260072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Route, close-up</a:t>
            </a:r>
          </a:p>
        </p:txBody>
      </p:sp>
    </p:spTree>
    <p:extLst>
      <p:ext uri="{BB962C8B-B14F-4D97-AF65-F5344CB8AC3E}">
        <p14:creationId xmlns="" xmlns:p14="http://schemas.microsoft.com/office/powerpoint/2010/main" val="14100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Server - Data Points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57263" y="2614613"/>
            <a:ext cx="6448060" cy="3548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Users can select variables to be rendered and configure scaling and color-coding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209" y="1943449"/>
            <a:ext cx="257175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95563" y="6074529"/>
            <a:ext cx="2600723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Data points plot configuration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43566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Server - Data Points</a:t>
            </a:r>
          </a:p>
        </p:txBody>
      </p:sp>
      <p:pic>
        <p:nvPicPr>
          <p:cNvPr id="4" name="Picture 3" descr="pv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576" y="1841699"/>
            <a:ext cx="2571750" cy="4114800"/>
          </a:xfrm>
          <a:prstGeom prst="rect">
            <a:avLst/>
          </a:prstGeom>
        </p:spPr>
      </p:pic>
      <p:pic>
        <p:nvPicPr>
          <p:cNvPr id="5" name="Picture 4" descr="hm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177" y="1862049"/>
            <a:ext cx="2571750" cy="41148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92150" y="2005013"/>
            <a:ext cx="2794906" cy="29682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Can generate a heat map of the data points to show highest concentration areas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87603" y="1963799"/>
            <a:ext cx="2997967" cy="3813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configuration options allow multiple variables  to be plotted on the map to inspect correlations between areas with highest values; comparison criteria are circle radius and transparency depending on the value</a:t>
            </a:r>
            <a:br>
              <a:rPr lang="en-US"/>
            </a:br>
            <a:endParaRPr lang="en-US"/>
          </a:p>
          <a:p>
            <a:pPr marL="0" indent="0">
              <a:buNone/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50000" y="6064354"/>
            <a:ext cx="260072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Data readings heat 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71222" y="6013479"/>
            <a:ext cx="260072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EDEDED"/>
                </a:solidFill>
                <a:latin typeface="Corbel" charset="0"/>
              </a:rPr>
              <a:t>noise - green, NO2 - blue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2774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19" y="1872224"/>
            <a:ext cx="2571750" cy="411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329" y="1851874"/>
            <a:ext cx="257175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Server - Grid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53105" y="2228351"/>
            <a:ext cx="5308600" cy="3649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Users can choose the variable to be rendered and specify matrix cell size (incl. other options)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58842" y="6013479"/>
            <a:ext cx="2600723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Grid configuration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47329" y="6013479"/>
            <a:ext cx="260072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25 m grid cell, NO2</a:t>
            </a:r>
          </a:p>
        </p:txBody>
      </p:sp>
    </p:spTree>
    <p:extLst>
      <p:ext uri="{BB962C8B-B14F-4D97-AF65-F5344CB8AC3E}">
        <p14:creationId xmlns="" xmlns:p14="http://schemas.microsoft.com/office/powerpoint/2010/main" val="24254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Server - Grid</a:t>
            </a:r>
          </a:p>
        </p:txBody>
      </p:sp>
      <p:pic>
        <p:nvPicPr>
          <p:cNvPr id="4" name="Picture 3" descr="50c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019" y="1851874"/>
            <a:ext cx="2571750" cy="4114800"/>
          </a:xfrm>
          <a:prstGeom prst="rect">
            <a:avLst/>
          </a:prstGeom>
        </p:spPr>
      </p:pic>
      <p:pic>
        <p:nvPicPr>
          <p:cNvPr id="5" name="Picture 4" descr="50noisesa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506" y="1851874"/>
            <a:ext cx="2571750" cy="41148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53105" y="2075725"/>
            <a:ext cx="5308600" cy="3649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An indexed grid map for noise, CO and NO2 can be generated (default cell size is 50x50m) with color-coding depending on the variable values within the bounds of each cell</a:t>
            </a:r>
          </a:p>
          <a:p>
            <a:r>
              <a:rPr lang="en-US"/>
              <a:t> Information can be explored by clicking on each cell</a:t>
            </a:r>
            <a:br>
              <a:rPr lang="en-US"/>
            </a:br>
            <a:endParaRPr lang="en-US"/>
          </a:p>
          <a:p>
            <a:r>
              <a:rPr lang="en-US"/>
              <a:t>Users can inspect the grid map while walking around the campus (example: noise map satellite view)</a:t>
            </a:r>
            <a:br>
              <a:rPr lang="en-US"/>
            </a:b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10313" y="6034088"/>
            <a:ext cx="2559506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EDEDED"/>
                </a:solidFill>
              </a:rPr>
              <a:t>50x50m grid cell, CO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77860" y="6013479"/>
            <a:ext cx="2538612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EDEDED"/>
                </a:solidFill>
              </a:rPr>
              <a:t>satellite view, noise 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0479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Visualization Server - Route Recommendation</a:t>
            </a:r>
          </a:p>
        </p:txBody>
      </p:sp>
      <p:pic>
        <p:nvPicPr>
          <p:cNvPr id="4" name="Picture 3" descr="rg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391" y="1800998"/>
            <a:ext cx="2571750" cy="4114800"/>
          </a:xfrm>
          <a:prstGeom prst="rect">
            <a:avLst/>
          </a:prstGeom>
        </p:spPr>
      </p:pic>
      <p:pic>
        <p:nvPicPr>
          <p:cNvPr id="6" name="Picture 5" descr="rg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80" y="1800998"/>
            <a:ext cx="2571750" cy="4114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83636" y="2136776"/>
            <a:ext cx="4911331" cy="3627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Route generation is based on the Google Directions API and the data aggregated in the indexed grid structure</a:t>
            </a:r>
            <a:br>
              <a:rPr lang="en-US"/>
            </a:br>
            <a:endParaRPr lang="en-US"/>
          </a:p>
          <a:p>
            <a:r>
              <a:rPr lang="en-US"/>
              <a:t>Showing the route statistics (overall pollution index) for the Boyd Orr - University Library route recommendations (rightmost figure) </a:t>
            </a:r>
            <a:br>
              <a:rPr lang="en-US"/>
            </a:b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09726" y="5993129"/>
            <a:ext cx="2600723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Route recommendation configuration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67683" y="5993129"/>
            <a:ext cx="2600723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Suggested routes based on sorting criteria</a:t>
            </a:r>
          </a:p>
        </p:txBody>
      </p:sp>
    </p:spTree>
    <p:extLst>
      <p:ext uri="{BB962C8B-B14F-4D97-AF65-F5344CB8AC3E}">
        <p14:creationId xmlns="" xmlns:p14="http://schemas.microsoft.com/office/powerpoint/2010/main" val="294012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922" y="1841699"/>
            <a:ext cx="257175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rbel" charset="0"/>
              </a:rPr>
              <a:t>Server</a:t>
            </a:r>
          </a:p>
        </p:txBody>
      </p:sp>
      <p:pic>
        <p:nvPicPr>
          <p:cNvPr id="4" name="Picture 3" descr="rg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257" y="1841699"/>
            <a:ext cx="2571750" cy="41148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83480" y="2136765"/>
            <a:ext cx="4911331" cy="3627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User navigation (right)</a:t>
            </a:r>
            <a:br>
              <a:rPr lang="en-US"/>
            </a:br>
            <a:endParaRPr lang="en-US"/>
          </a:p>
          <a:p>
            <a:r>
              <a:rPr lang="en-US"/>
              <a:t>Other features:</a:t>
            </a:r>
          </a:p>
          <a:p>
            <a:pPr lvl="1"/>
            <a:r>
              <a:rPr lang="en-US"/>
              <a:t>data filtering</a:t>
            </a:r>
          </a:p>
          <a:p>
            <a:pPr lvl="1"/>
            <a:r>
              <a:rPr lang="en-US"/>
              <a:t>campus locations browsing </a:t>
            </a:r>
            <a:br>
              <a:rPr lang="en-US"/>
            </a:b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60611" y="5993129"/>
            <a:ext cx="2600723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Boyd-Orr - Hillhead High School user navigation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28745" y="5982954"/>
            <a:ext cx="2600723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Destination reached</a:t>
            </a:r>
          </a:p>
        </p:txBody>
      </p:sp>
    </p:spTree>
    <p:extLst>
      <p:ext uri="{BB962C8B-B14F-4D97-AF65-F5344CB8AC3E}">
        <p14:creationId xmlns="" xmlns:p14="http://schemas.microsoft.com/office/powerpoint/2010/main" val="347552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73887" y="1668722"/>
            <a:ext cx="3248024" cy="409573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73305" y="2126590"/>
            <a:ext cx="4911331" cy="36271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Conducted 2 evaluation sessions (pilot and final)</a:t>
            </a:r>
            <a:endParaRPr lang="en-US" dirty="0"/>
          </a:p>
          <a:p>
            <a:r>
              <a:rPr lang="en-US" sz="3600" dirty="0"/>
              <a:t>Results have indicated that the application is useful and </a:t>
            </a:r>
            <a:r>
              <a:rPr lang="en-US" sz="3600"/>
              <a:t>most </a:t>
            </a:r>
            <a:r>
              <a:rPr lang="en-US" sz="3600" smtClean="0"/>
              <a:t>participants </a:t>
            </a:r>
            <a:r>
              <a:rPr lang="en-US" sz="3600" dirty="0"/>
              <a:t>would use it if it is released on Google Play (and/or Apple Store)</a:t>
            </a:r>
          </a:p>
          <a:p>
            <a:r>
              <a:rPr lang="en-US" sz="3600" dirty="0"/>
              <a:t>Client application download links added to the server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815" y="1668722"/>
            <a:ext cx="2571750" cy="411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62381" y="5860853"/>
            <a:ext cx="260072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Overall ratings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42461" y="5840503"/>
            <a:ext cx="260072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Client download links</a:t>
            </a:r>
          </a:p>
        </p:txBody>
      </p:sp>
    </p:spTree>
    <p:extLst>
      <p:ext uri="{BB962C8B-B14F-4D97-AF65-F5344CB8AC3E}">
        <p14:creationId xmlns="" xmlns:p14="http://schemas.microsoft.com/office/powerpoint/2010/main" val="21313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The client application is now available for Android and Windows Phone</a:t>
            </a:r>
          </a:p>
          <a:p>
            <a:r>
              <a:rPr lang="en-US"/>
              <a:t>Suggestions for improvement have been identified (e.g. user navigation on the server) during the evaluation</a:t>
            </a:r>
          </a:p>
          <a:p>
            <a:r>
              <a:rPr lang="en-US"/>
              <a:t>Experience gained:</a:t>
            </a:r>
          </a:p>
          <a:p>
            <a:pPr lvl="1"/>
            <a:r>
              <a:rPr lang="en-US"/>
              <a:t> Android development (Apache PhoneGap)</a:t>
            </a:r>
          </a:p>
          <a:p>
            <a:pPr lvl="1"/>
            <a:r>
              <a:rPr lang="en-US"/>
              <a:t>NoSQL DBMS (Mongo DB)</a:t>
            </a:r>
          </a:p>
          <a:p>
            <a:pPr lvl="1"/>
            <a:r>
              <a:rPr lang="en-US"/>
              <a:t>RESTful mobile web application development (Spring MVC)</a:t>
            </a:r>
          </a:p>
          <a:p>
            <a:endParaRPr lang="en-US" sz="2400"/>
          </a:p>
          <a:p>
            <a:r>
              <a:rPr lang="en-US"/>
              <a:t>Server application available at : </a:t>
            </a:r>
            <a:r>
              <a:rPr lang="en-US">
                <a:hlinkClick r:id="rId3"/>
              </a:rPr>
              <a:t>http://ugmap.me/</a:t>
            </a:r>
          </a:p>
        </p:txBody>
      </p:sp>
    </p:spTree>
    <p:extLst>
      <p:ext uri="{BB962C8B-B14F-4D97-AF65-F5344CB8AC3E}">
        <p14:creationId xmlns="" xmlns:p14="http://schemas.microsoft.com/office/powerpoint/2010/main" val="184586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616" y="2744245"/>
            <a:ext cx="10515600" cy="1325563"/>
          </a:xfrm>
        </p:spPr>
        <p:txBody>
          <a:bodyPr/>
          <a:lstStyle/>
          <a:p>
            <a:pPr algn="ctr"/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="" xmlns:p14="http://schemas.microsoft.com/office/powerpoint/2010/main" val="22728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is this project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orbel" charset="0"/>
              </a:rPr>
              <a:t>Addressing the problem of visualizing noise and air pollution </a:t>
            </a:r>
          </a:p>
          <a:p>
            <a:r>
              <a:rPr lang="en-US"/>
              <a:t>Using hardware sensor technology and software to retrieve environmental information about noise levels and air quality</a:t>
            </a:r>
          </a:p>
          <a:p>
            <a:r>
              <a:rPr lang="en-US"/>
              <a:t>Visualize the pollution levels</a:t>
            </a:r>
          </a:p>
        </p:txBody>
      </p:sp>
    </p:spTree>
    <p:extLst>
      <p:ext uri="{BB962C8B-B14F-4D97-AF65-F5344CB8AC3E}">
        <p14:creationId xmlns="" xmlns:p14="http://schemas.microsoft.com/office/powerpoint/2010/main" val="12347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880" y="2617920"/>
            <a:ext cx="10515600" cy="1325563"/>
          </a:xfrm>
        </p:spPr>
        <p:txBody>
          <a:bodyPr/>
          <a:lstStyle/>
          <a:p>
            <a:pPr algn="ctr"/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="" xmlns:p14="http://schemas.microsoft.com/office/powerpoint/2010/main" val="138990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Smart Citizen Kit Sensors</a:t>
            </a:r>
          </a:p>
        </p:txBody>
      </p:sp>
      <p:pic>
        <p:nvPicPr>
          <p:cNvPr id="4" name="Content Placeholder 3" descr="sensor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2663" y="1692275"/>
            <a:ext cx="4157662" cy="469741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68591" y="1872224"/>
            <a:ext cx="571604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orbel" charset="0"/>
              </a:rPr>
              <a:t>Temperature/Humidity Sensor (HPP828E031)</a:t>
            </a:r>
          </a:p>
          <a:p>
            <a:r>
              <a:rPr lang="en-US">
                <a:latin typeface="Corbel" charset="0"/>
              </a:rPr>
              <a:t>Ambient Light Sensor (BH1730FVC)</a:t>
            </a:r>
          </a:p>
          <a:p>
            <a:r>
              <a:rPr lang="en-US">
                <a:latin typeface="Corbel" charset="0"/>
              </a:rPr>
              <a:t>NO2/CO Sensor (MICS-4514)</a:t>
            </a:r>
          </a:p>
          <a:p>
            <a:r>
              <a:rPr lang="en-US">
                <a:latin typeface="Corbel" charset="0"/>
              </a:rPr>
              <a:t>Omnidirectional Electret Condenser Microphone (POM-2246P-C33-R)</a:t>
            </a:r>
          </a:p>
          <a:p>
            <a:endParaRPr lang="en-US">
              <a:latin typeface="Corbe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5503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Smart Citizen Kit Data Processing</a:t>
            </a:r>
          </a:p>
        </p:txBody>
      </p:sp>
      <p:pic>
        <p:nvPicPr>
          <p:cNvPr id="4" name="Content Placeholder 3" descr="board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10167" y="1912924"/>
            <a:ext cx="4730303" cy="435133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109299" y="1841699"/>
            <a:ext cx="571604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Uses a Wi-Fly (RN-131G) to connect to wireless networks and transmit environmental updates</a:t>
            </a:r>
            <a:br>
              <a:rPr lang="en-US"/>
            </a:br>
            <a:endParaRPr lang="en-US"/>
          </a:p>
          <a:p>
            <a:r>
              <a:rPr lang="en-US">
                <a:latin typeface="Corbel" charset="0"/>
              </a:rPr>
              <a:t>Has a Li-Po battery charging circuitry, supporting a 3.7 V battery</a:t>
            </a:r>
          </a:p>
        </p:txBody>
      </p:sp>
    </p:spTree>
    <p:extLst>
      <p:ext uri="{BB962C8B-B14F-4D97-AF65-F5344CB8AC3E}">
        <p14:creationId xmlns="" xmlns:p14="http://schemas.microsoft.com/office/powerpoint/2010/main" val="375730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Build a dynamic noise and pollution map of the campus</a:t>
            </a:r>
          </a:p>
          <a:p>
            <a:r>
              <a:rPr lang="en-US">
                <a:latin typeface="Corbel" charset="0"/>
              </a:rPr>
              <a:t>Use the GPS sensor of mobile devices for geolocation tracking and the Smart Citizen Kit for environmental data monitoring</a:t>
            </a:r>
          </a:p>
          <a:p>
            <a:r>
              <a:rPr lang="en-US">
                <a:latin typeface="Corbel" charset="0"/>
              </a:rPr>
              <a:t>Adopt the client-server model to create a distributed application</a:t>
            </a:r>
          </a:p>
          <a:p>
            <a:r>
              <a:rPr lang="en-US">
                <a:latin typeface="Corbel" charset="0"/>
              </a:rPr>
              <a:t>Build a 'thin' route tracking client</a:t>
            </a:r>
          </a:p>
          <a:p>
            <a:r>
              <a:rPr lang="en-US">
                <a:latin typeface="Corbel" charset="0"/>
              </a:rPr>
              <a:t>Develop a processing backend and a visualization UI on the server</a:t>
            </a:r>
          </a:p>
        </p:txBody>
      </p:sp>
    </p:spTree>
    <p:extLst>
      <p:ext uri="{BB962C8B-B14F-4D97-AF65-F5344CB8AC3E}">
        <p14:creationId xmlns="" xmlns:p14="http://schemas.microsoft.com/office/powerpoint/2010/main" val="350433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9780" y="1834975"/>
            <a:ext cx="10233800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Technologies used:</a:t>
            </a:r>
            <a:br>
              <a:rPr lang="en-US"/>
            </a:br>
            <a:endParaRPr lang="en-US"/>
          </a:p>
          <a:p>
            <a:pPr lvl="1"/>
            <a:r>
              <a:rPr lang="en-US"/>
              <a:t>Server</a:t>
            </a:r>
            <a:br>
              <a:rPr lang="en-US"/>
            </a:br>
            <a:endParaRPr lang="en-US"/>
          </a:p>
          <a:p>
            <a:pPr lvl="2"/>
            <a:r>
              <a:rPr lang="en-US"/>
              <a:t>Spring MVC running with Jetty servlet container</a:t>
            </a:r>
          </a:p>
          <a:p>
            <a:pPr lvl="2"/>
            <a:r>
              <a:rPr lang="en-US"/>
              <a:t>DBMS - Mongo DB</a:t>
            </a:r>
          </a:p>
          <a:p>
            <a:pPr lvl="2"/>
            <a:r>
              <a:rPr lang="en-US"/>
              <a:t>JavaServer Pages (JSP) </a:t>
            </a:r>
          </a:p>
          <a:p>
            <a:pPr lvl="2"/>
            <a:r>
              <a:rPr lang="nl-NL">
                <a:latin typeface="Corbel" charset="0"/>
              </a:rPr>
              <a:t>Twitter Bootstrap 3.3</a:t>
            </a:r>
            <a:r>
              <a:rPr lang="en-US">
                <a:latin typeface="Corbel" charset="0"/>
              </a:rPr>
              <a:t>, jQuery</a:t>
            </a:r>
          </a:p>
          <a:p>
            <a:pPr lvl="2"/>
            <a:r>
              <a:rPr lang="nl-NL"/>
              <a:t>Google Maps API V3</a:t>
            </a:r>
            <a:br>
              <a:rPr lang="nl-NL"/>
            </a:br>
            <a:endParaRPr lang="en-US"/>
          </a:p>
          <a:p>
            <a:pPr lvl="1"/>
            <a:r>
              <a:rPr lang="en-US"/>
              <a:t>Client</a:t>
            </a:r>
          </a:p>
          <a:p>
            <a:pPr lvl="2"/>
            <a:r>
              <a:rPr lang="en-US"/>
              <a:t>Apache PhoneGap </a:t>
            </a:r>
          </a:p>
        </p:txBody>
      </p:sp>
      <p:pic>
        <p:nvPicPr>
          <p:cNvPr id="5" name="Picture 4" descr="high_level_framework_diagram2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768" y="1070556"/>
            <a:ext cx="5987685" cy="4546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4414" y="5698052"/>
            <a:ext cx="3821079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EDEDED"/>
                </a:solidFill>
                <a:latin typeface="Corbel" charset="0"/>
              </a:rPr>
              <a:t>High-Level System Architecture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497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Communication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489" y="1607672"/>
            <a:ext cx="6508675" cy="48390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318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Client</a:t>
            </a:r>
          </a:p>
        </p:txBody>
      </p:sp>
      <p:pic>
        <p:nvPicPr>
          <p:cNvPr id="6" name="Picture 5" descr="clif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559" y="1648372"/>
            <a:ext cx="2724404" cy="4359486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88945" y="2167301"/>
            <a:ext cx="6937173" cy="4351337"/>
          </a:xfrm>
        </p:spPr>
        <p:txBody>
          <a:bodyPr/>
          <a:lstStyle/>
          <a:p>
            <a:r>
              <a:rPr lang="en-US"/>
              <a:t>Connects to a Smart Citizen Kit device using an API code</a:t>
            </a:r>
            <a:br>
              <a:rPr lang="en-US"/>
            </a:br>
            <a:endParaRPr lang="en-US"/>
          </a:p>
          <a:p>
            <a:r>
              <a:rPr lang="en-US"/>
              <a:t>Retrieves sensor updates every 30 sec.</a:t>
            </a:r>
            <a:br>
              <a:rPr lang="en-US"/>
            </a:br>
            <a:endParaRPr lang="en-US"/>
          </a:p>
          <a:p>
            <a:r>
              <a:rPr lang="en-US"/>
              <a:t>When the tracking session is complete, transmits updates to the application server</a:t>
            </a:r>
          </a:p>
        </p:txBody>
      </p:sp>
    </p:spTree>
    <p:extLst>
      <p:ext uri="{BB962C8B-B14F-4D97-AF65-F5344CB8AC3E}">
        <p14:creationId xmlns="" xmlns:p14="http://schemas.microsoft.com/office/powerpoint/2010/main" val="34653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Android Client</a:t>
            </a:r>
          </a:p>
        </p:txBody>
      </p:sp>
      <p:pic>
        <p:nvPicPr>
          <p:cNvPr id="4" name="Picture 3" descr="clif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549" y="1841699"/>
            <a:ext cx="2571750" cy="4114800"/>
          </a:xfrm>
          <a:prstGeom prst="rect">
            <a:avLst/>
          </a:prstGeom>
        </p:spPr>
      </p:pic>
      <p:pic>
        <p:nvPicPr>
          <p:cNvPr id="5" name="Picture 4" descr="clif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337" y="1841699"/>
            <a:ext cx="2571750" cy="41148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03275" y="2420938"/>
            <a:ext cx="5309340" cy="282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Stores data collection sessions locally on the device</a:t>
            </a:r>
            <a:br>
              <a:rPr lang="en-US"/>
            </a:br>
            <a:endParaRPr lang="en-US"/>
          </a:p>
          <a:p>
            <a:r>
              <a:rPr lang="en-US"/>
              <a:t>Allows users to inspect data on the map</a:t>
            </a:r>
            <a:br>
              <a:rPr lang="en-US"/>
            </a:b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57670" y="6013468"/>
            <a:ext cx="260072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History page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89807" y="6013479"/>
            <a:ext cx="2600723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Route view (Android)</a:t>
            </a:r>
          </a:p>
        </p:txBody>
      </p:sp>
    </p:spTree>
    <p:extLst>
      <p:ext uri="{BB962C8B-B14F-4D97-AF65-F5344CB8AC3E}">
        <p14:creationId xmlns="" xmlns:p14="http://schemas.microsoft.com/office/powerpoint/2010/main" val="231257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39</TotalTime>
  <Words>572</Words>
  <Application>Microsoft Office PowerPoint</Application>
  <PresentationFormat>Custom</PresentationFormat>
  <Paragraphs>118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Depth</vt:lpstr>
      <vt:lpstr>Dynamic Noise and  Pollution Street Map</vt:lpstr>
      <vt:lpstr>What is this project about?</vt:lpstr>
      <vt:lpstr>Smart Citizen Kit Sensors</vt:lpstr>
      <vt:lpstr>Smart Citizen Kit Data Processing</vt:lpstr>
      <vt:lpstr>Proposed Solution</vt:lpstr>
      <vt:lpstr>Implementation</vt:lpstr>
      <vt:lpstr>Application Layer Communication</vt:lpstr>
      <vt:lpstr>Android Client</vt:lpstr>
      <vt:lpstr>Android Client</vt:lpstr>
      <vt:lpstr>Visualization Server </vt:lpstr>
      <vt:lpstr>Visualization Server - Data Points</vt:lpstr>
      <vt:lpstr>Visualization Server - Data Points</vt:lpstr>
      <vt:lpstr>Visualization Server - Grid</vt:lpstr>
      <vt:lpstr>Visualization Server - Grid</vt:lpstr>
      <vt:lpstr>Visualization Server - Route Recommendation</vt:lpstr>
      <vt:lpstr>Server</vt:lpstr>
      <vt:lpstr>Evaluation</vt:lpstr>
      <vt:lpstr>Final Words</vt:lpstr>
      <vt:lpstr>Questions?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Peter Yordanov</cp:lastModifiedBy>
  <cp:revision>16</cp:revision>
  <dcterms:created xsi:type="dcterms:W3CDTF">2014-09-12T02:17:01Z</dcterms:created>
  <dcterms:modified xsi:type="dcterms:W3CDTF">2015-03-30T17:39:12Z</dcterms:modified>
</cp:coreProperties>
</file>